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70" r:id="rId5"/>
    <p:sldId id="309" r:id="rId6"/>
    <p:sldId id="278" r:id="rId7"/>
    <p:sldId id="263" r:id="rId8"/>
    <p:sldId id="315" r:id="rId9"/>
    <p:sldId id="316" r:id="rId10"/>
    <p:sldId id="317" r:id="rId11"/>
    <p:sldId id="264" r:id="rId12"/>
    <p:sldId id="295" r:id="rId13"/>
    <p:sldId id="286" r:id="rId14"/>
    <p:sldId id="307" r:id="rId15"/>
    <p:sldId id="281" r:id="rId16"/>
    <p:sldId id="280" r:id="rId17"/>
    <p:sldId id="314" r:id="rId18"/>
    <p:sldId id="256" r:id="rId19"/>
    <p:sldId id="257" r:id="rId20"/>
    <p:sldId id="262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309"/>
            <p14:sldId id="278"/>
          </p14:sldIdLst>
        </p14:section>
        <p14:section name="Problem" id="{B3722385-FBB2-468F-965A-7B63E17B98FE}">
          <p14:sldIdLst/>
        </p14:section>
        <p14:section name="Solution" id="{6F810BF0-EDC2-41F7-95E5-BBAB83EAF059}">
          <p14:sldIdLst>
            <p14:sldId id="263"/>
            <p14:sldId id="315"/>
            <p14:sldId id="316"/>
            <p14:sldId id="317"/>
            <p14:sldId id="264"/>
            <p14:sldId id="295"/>
            <p14:sldId id="286"/>
            <p14:sldId id="307"/>
            <p14:sldId id="281"/>
            <p14:sldId id="280"/>
            <p14:sldId id="314"/>
            <p14:sldId id="256"/>
            <p14:sldId id="257"/>
            <p14:sldId id="262"/>
          </p14:sldIdLst>
        </p14:section>
        <p14:section name="Market" id="{C48C19BF-9578-4868-9537-E16713293419}">
          <p14:sldIdLst/>
        </p14:section>
        <p14:section name="Data" id="{A6AA84DB-BB6C-4422-AD76-071ED167E871}">
          <p14:sldIdLst/>
        </p14:section>
        <p14:section name="Team" id="{6B5E1466-F08A-478B-99C7-9FF5F0CE64D6}">
          <p14:sldIdLst/>
        </p14:section>
        <p14:section name="Plan" id="{6D3F5E76-E530-496F-B9CA-420499884FC3}">
          <p14:sldIdLst/>
        </p14:section>
        <p14:section name="Icons" id="{D384BBCD-9DDB-42FE-9637-D10B70F87CE1}">
          <p14:sldIdLst/>
        </p14:section>
        <p14:section name="Colors" id="{9CCC1D76-F96D-4946-9BAC-43758E17D942}">
          <p14:sldIdLst/>
        </p14:section>
        <p14:section name="Extra Slides" id="{B66D28B3-FC7A-459D-9A0A-07F7429E300F}">
          <p14:sldIdLst/>
        </p14:section>
        <p14:section name="Thank you :)" id="{9711DD4E-2C7C-4731-884F-6603BC755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94631" autoAdjust="0"/>
  </p:normalViewPr>
  <p:slideViewPr>
    <p:cSldViewPr snapToGrid="0">
      <p:cViewPr varScale="1">
        <p:scale>
          <a:sx n="92" d="100"/>
          <a:sy n="92" d="100"/>
        </p:scale>
        <p:origin x="184" y="280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95668477603263"/>
          <c:y val="0.0181794180140182"/>
          <c:w val="0.964808116567597"/>
          <c:h val="0.84637348322851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Adidasium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0.0393355519145727"/>
                  <c:y val="-0.0512817028414016"/>
                </c:manualLayout>
              </c:layout>
              <c:tx>
                <c:rich>
                  <a:bodyPr/>
                  <a:lstStyle/>
                  <a:p>
                    <a:fld id="{3B00620B-75C0-4FA6-9314-4D314A504654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0357112688757608"/>
                  <c:y val="-0.0364889039448434"/>
                </c:manualLayout>
              </c:layout>
              <c:tx>
                <c:rich>
                  <a:bodyPr/>
                  <a:lstStyle/>
                  <a:p>
                    <a:fld id="{D364515C-C4CF-4B9A-AC1E-7B28460049D2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0284627027981368"/>
                  <c:y val="-0.0266270380138048"/>
                </c:manualLayout>
              </c:layout>
              <c:tx>
                <c:rich>
                  <a:bodyPr/>
                  <a:lstStyle/>
                  <a:p>
                    <a:fld id="{828A66D6-2BB7-42C7-8157-539978B5C0BB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0.0289338595931823"/>
                  <c:y val="0.0202168251586294"/>
                </c:manualLayout>
              </c:layout>
              <c:tx>
                <c:rich>
                  <a:bodyPr/>
                  <a:lstStyle/>
                  <a:p>
                    <a:fld id="{17A74F13-FE22-42D9-AECC-B8F1927390FE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0813530732778663"/>
                  <c:y val="-0.0784018341517583"/>
                </c:manualLayout>
              </c:layout>
              <c:tx>
                <c:rich>
                  <a:bodyPr/>
                  <a:lstStyle/>
                  <a:p>
                    <a:fld id="{E740777F-23D5-48C0-A54D-7423582E6886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-0.0620235637375357"/>
                  <c:y val="-0.0710054347034791"/>
                </c:manualLayout>
              </c:layout>
              <c:tx>
                <c:rich>
                  <a:bodyPr/>
                  <a:lstStyle/>
                  <a:p>
                    <a:fld id="{78202F87-31DC-4F9E-A388-78E87D85E1F5}" type="VALUE">
                      <a:rPr lang="en-US">
                        <a:latin typeface="Helvetica Neue" panose="02000403000000020004" pitchFamily="50" charset="0"/>
                      </a:rPr>
                      <a:pPr/>
                      <a:t>[VALOR]</a:t>
                    </a:fld>
                    <a:endParaRPr lang="es-ES_tradnl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573-43F4-BCF7-AD461038CBC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s-ES_tradnl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10000.0</c:v>
                </c:pt>
                <c:pt idx="1">
                  <c:v>50000.0</c:v>
                </c:pt>
                <c:pt idx="2">
                  <c:v>100000.0</c:v>
                </c:pt>
                <c:pt idx="3">
                  <c:v>220000.0</c:v>
                </c:pt>
                <c:pt idx="4">
                  <c:v>400000.0</c:v>
                </c:pt>
                <c:pt idx="5">
                  <c:v>600000.0</c:v>
                </c:pt>
                <c:pt idx="6">
                  <c:v>1.0E6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446915888"/>
        <c:axId val="-446906672"/>
      </c:lineChart>
      <c:catAx>
        <c:axId val="-44691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pPr>
            <a:endParaRPr lang="es-ES_tradnl"/>
          </a:p>
        </c:txPr>
        <c:crossAx val="-446906672"/>
        <c:crosses val="autoZero"/>
        <c:auto val="1"/>
        <c:lblAlgn val="ctr"/>
        <c:lblOffset val="100"/>
        <c:noMultiLvlLbl val="0"/>
      </c:catAx>
      <c:valAx>
        <c:axId val="-4469066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44691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"/>
          <c:y val="0.0147927988965582"/>
          <c:w val="0.293100811002296"/>
          <c:h val="0.06673338309563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Helvetica Neue Thin" charset="0"/>
              <a:ea typeface="Helvetica Neue Thin" charset="0"/>
              <a:cs typeface="Helvetica Neue Thin" charset="0"/>
            </a:defRPr>
          </a:pPr>
          <a:endParaRPr lang="es-ES_trad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A8190-0A1A-E644-B72D-D027F6538E77}" type="datetimeFigureOut">
              <a:rPr lang="fr-FR" smtClean="0"/>
              <a:t>04/07/2018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4E694-4681-CE4A-A8CF-155323877C39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1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4E694-4681-CE4A-A8CF-155323877C3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6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4E694-4681-CE4A-A8CF-155323877C3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54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4E694-4681-CE4A-A8CF-155323877C3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8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4E694-4681-CE4A-A8CF-155323877C3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7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www.slidor.fr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>
            <a:lvl1pPr>
              <a:defRPr>
                <a:latin typeface="HelveticaNeue-UltraLight" panose="02000206000000020004" pitchFamily="50"/>
              </a:defRPr>
            </a:lvl1pPr>
          </a:lstStyle>
          <a:p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>
            <a:lvl1pPr>
              <a:defRPr>
                <a:latin typeface="HelveticaNeue-UltraLight" panose="02000206000000020004" pitchFamily="50"/>
              </a:defRPr>
            </a:lvl1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="0" i="0" baseline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>
                <a:latin typeface="HelveticaNeue-UltraLight" panose="02000206000000020004" pitchFamily="50"/>
              </a:rPr>
              <a:t>Proudly</a:t>
            </a:r>
            <a:r>
              <a:rPr lang="fr-FR" sz="4000" dirty="0">
                <a:latin typeface="HelveticaNeue-UltraLight" panose="02000206000000020004" pitchFamily="50"/>
              </a:rPr>
              <a:t> made </a:t>
            </a:r>
            <a:br>
              <a:rPr lang="fr-FR" sz="4000" dirty="0">
                <a:latin typeface="HelveticaNeue-UltraLight" panose="02000206000000020004" pitchFamily="50"/>
              </a:rPr>
            </a:br>
            <a:r>
              <a:rPr lang="fr-FR" sz="4000" dirty="0">
                <a:latin typeface="HelveticaNeue-UltraLight" panose="02000206000000020004" pitchFamily="50"/>
              </a:rPr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Neue-UltraLight" panose="02000206000000020004" pitchFamily="50"/>
              </a:rPr>
              <a:t> </a:t>
            </a:r>
            <a:r>
              <a:rPr lang="fr-FR" sz="4000" dirty="0">
                <a:solidFill>
                  <a:schemeClr val="bg1"/>
                </a:solidFill>
                <a:latin typeface="HelveticaNeue-UltraLight" panose="02000206000000020004" pitchFamily="50"/>
              </a:rPr>
              <a:t>Slidor.</a:t>
            </a:r>
          </a:p>
          <a:p>
            <a:r>
              <a:rPr lang="fr-FR" sz="4000" dirty="0" err="1">
                <a:latin typeface="HelveticaNeue-UltraLight" panose="02000206000000020004" pitchFamily="50"/>
              </a:rPr>
              <a:t>With</a:t>
            </a:r>
            <a:r>
              <a:rPr lang="fr-FR" sz="4000" dirty="0">
                <a:solidFill>
                  <a:schemeClr val="bg1"/>
                </a:solidFill>
                <a:latin typeface="HelveticaNeue-UltraLight" panose="02000206000000020004" pitchFamily="50"/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>
                <a:latin typeface="HelveticaNeue-UltraLight" panose="02000206000000020004" pitchFamily="50"/>
              </a:rPr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spc="6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  <a:sym typeface="Wingdings" panose="05000000000000000000" pitchFamily="2" charset="2"/>
              </a:rPr>
              <a:t>SAY HELLO</a:t>
            </a:r>
            <a:endParaRPr lang="fr-FR" b="0" i="0" spc="600" dirty="0">
              <a:solidFill>
                <a:schemeClr val="tx1">
                  <a:lumMod val="60000"/>
                  <a:lumOff val="4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latin typeface="HelveticaNeue-UltraLight" panose="02000206000000020004" pitchFamily="50"/>
                </a:endParaRPr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HelveticaNeue-UltraLight" panose="02000206000000020004" pitchFamily="5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Neue-UltraLight" panose="02000206000000020004" pitchFamily="5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8E77ADC1-6FC9-463B-95FF-779DD7154547}" type="datetimeFigureOut">
              <a:rPr lang="fr-FR" smtClean="0"/>
              <a:pPr/>
              <a:t>04/07/2018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6F0746BA-D1AA-4FF4-8D48-BDBC7FF48778}" type="slidenum">
              <a:rPr lang="fr-FR" smtClean="0"/>
              <a:pPr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22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err="1" smtClean="0">
                <a:latin typeface="Helvetica Neue" charset="0"/>
                <a:ea typeface="Helvetica Neue" charset="0"/>
                <a:cs typeface="Helvetica Neue" charset="0"/>
              </a:rPr>
              <a:t>Adidasium</a:t>
            </a:r>
            <a:endParaRPr lang="fr-FR" sz="3600" spc="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298669"/>
            <a:ext cx="7213600" cy="6909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Democratizing</a:t>
            </a:r>
            <a:r>
              <a:rPr lang="fr-FR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 Sport Data</a:t>
            </a:r>
            <a:endParaRPr lang="fr-FR" sz="36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798" r="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03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 err="1" smtClean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Democratizing</a:t>
            </a:r>
            <a:r>
              <a:rPr lang="fr-FR" sz="6000" dirty="0" smtClean="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data, </a:t>
            </a:r>
            <a:r>
              <a:rPr lang="fr-FR" sz="60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customizing</a:t>
            </a:r>
            <a:r>
              <a:rPr lang="fr-FR" sz="6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sports, </a:t>
            </a:r>
            <a:r>
              <a:rPr lang="fr-FR" sz="60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impacting</a:t>
            </a:r>
            <a:r>
              <a:rPr lang="fr-FR" sz="60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60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atlethes</a:t>
            </a:r>
            <a:endParaRPr lang="fr-FR" sz="60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051965" cy="1311128"/>
          </a:xfrm>
        </p:spPr>
        <p:txBody>
          <a:bodyPr/>
          <a:lstStyle/>
          <a:p>
            <a:r>
              <a:rPr lang="fr-FR" dirty="0" err="1">
                <a:cs typeface="Segoe UI Light" panose="020B0502040204020203" pitchFamily="34" charset="0"/>
              </a:rPr>
              <a:t>Outstanding</a:t>
            </a:r>
            <a:r>
              <a:rPr lang="fr-FR" dirty="0"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cs typeface="Segoe UI Light" panose="020B0502040204020203" pitchFamily="34" charset="0"/>
              </a:rPr>
              <a:t>Founders</a:t>
            </a:r>
            <a:endParaRPr lang="fr-FR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pic>
        <p:nvPicPr>
          <p:cNvPr id="2" name="Marcador de imagen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r="12435"/>
          <a:stretch>
            <a:fillRect/>
          </a:stretch>
        </p:blipFill>
        <p:spPr>
          <a:xfrm rot="5400000">
            <a:off x="767583" y="1907252"/>
            <a:ext cx="1588275" cy="1588275"/>
          </a:xfrm>
        </p:spPr>
      </p:pic>
      <p:pic>
        <p:nvPicPr>
          <p:cNvPr id="5" name="Marcador de imagen 4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r="12435"/>
          <a:stretch>
            <a:fillRect/>
          </a:stretch>
        </p:blipFill>
        <p:spPr>
          <a:xfrm rot="5400000">
            <a:off x="2889435" y="1903751"/>
            <a:ext cx="1587500" cy="1587500"/>
          </a:xfrm>
        </p:spPr>
      </p:pic>
      <p:pic>
        <p:nvPicPr>
          <p:cNvPr id="6" name="Marcador de imagen 5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88224" y="2101256"/>
            <a:ext cx="1588275" cy="1193263"/>
          </a:xfrm>
        </p:spPr>
      </p:pic>
      <p:sp>
        <p:nvSpPr>
          <p:cNvPr id="3" name="Rectangle 2"/>
          <p:cNvSpPr/>
          <p:nvPr/>
        </p:nvSpPr>
        <p:spPr>
          <a:xfrm>
            <a:off x="193720" y="3791475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Dirk</a:t>
            </a:r>
          </a:p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PhD</a:t>
            </a:r>
            <a:endParaRPr lang="fr-FR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9616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Lukas</a:t>
            </a:r>
            <a:r>
              <a:rPr lang="fr-FR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fr-FR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Kiwi</a:t>
            </a:r>
            <a:endParaRPr lang="fr-FR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19445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Victor </a:t>
            </a:r>
            <a:endParaRPr lang="fr-FR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Nixi1</a:t>
            </a:r>
            <a:endParaRPr lang="fr-FR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Picture Placeholder 6"/>
          <p:cNvSpPr txBox="1">
            <a:spLocks/>
          </p:cNvSpPr>
          <p:nvPr/>
        </p:nvSpPr>
        <p:spPr>
          <a:xfrm>
            <a:off x="3141341" y="1854158"/>
            <a:ext cx="1588275" cy="1588275"/>
          </a:xfrm>
          <a:prstGeom prst="ellipse">
            <a:avLst/>
          </a:prstGeom>
        </p:spPr>
      </p:sp>
      <p:sp>
        <p:nvSpPr>
          <p:cNvPr id="13" name="Rectangle 2"/>
          <p:cNvSpPr/>
          <p:nvPr/>
        </p:nvSpPr>
        <p:spPr>
          <a:xfrm>
            <a:off x="2315185" y="3752224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Dimitri </a:t>
            </a:r>
          </a:p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Kiwi</a:t>
            </a:r>
            <a:endParaRPr lang="fr-FR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Picture Placeholder 7"/>
          <p:cNvSpPr txBox="1">
            <a:spLocks/>
          </p:cNvSpPr>
          <p:nvPr/>
        </p:nvSpPr>
        <p:spPr>
          <a:xfrm>
            <a:off x="7368252" y="1854158"/>
            <a:ext cx="1588275" cy="1588275"/>
          </a:xfrm>
          <a:prstGeom prst="ellipse">
            <a:avLst/>
          </a:prstGeom>
        </p:spPr>
      </p:sp>
      <p:sp>
        <p:nvSpPr>
          <p:cNvPr id="15" name="Rectangle 15"/>
          <p:cNvSpPr/>
          <p:nvPr/>
        </p:nvSpPr>
        <p:spPr>
          <a:xfrm>
            <a:off x="6794390" y="3759933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Joan</a:t>
            </a:r>
            <a:r>
              <a:rPr lang="fr-FR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fr-FR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fr-FR" dirty="0" smtClean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Kiwi</a:t>
            </a:r>
            <a:endParaRPr lang="fr-FR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Marcador de 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2537" y="2101160"/>
            <a:ext cx="1587500" cy="1192681"/>
          </a:xfrm>
          <a:prstGeom prst="ellipse">
            <a:avLst/>
          </a:prstGeom>
        </p:spPr>
      </p:pic>
      <p:pic>
        <p:nvPicPr>
          <p:cNvPr id="22" name="Marcador de 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r="12435"/>
          <a:stretch>
            <a:fillRect/>
          </a:stretch>
        </p:blipFill>
        <p:spPr>
          <a:xfrm rot="5400000">
            <a:off x="7289729" y="1903750"/>
            <a:ext cx="1588275" cy="158827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077265" cy="701731"/>
          </a:xfrm>
        </p:spPr>
        <p:txBody>
          <a:bodyPr/>
          <a:lstStyle/>
          <a:p>
            <a:r>
              <a:rPr lang="fr-FR" dirty="0" err="1" smtClean="0">
                <a:cs typeface="Segoe UI Light" panose="020B0502040204020203" pitchFamily="34" charset="0"/>
              </a:rPr>
              <a:t>Adidasium</a:t>
            </a:r>
            <a:r>
              <a:rPr lang="fr-FR" dirty="0" smtClean="0">
                <a:cs typeface="Segoe UI Light" panose="020B0502040204020203" pitchFamily="34" charset="0"/>
              </a:rPr>
              <a:t> ICO</a:t>
            </a:r>
            <a:endParaRPr lang="fr-FR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80245398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684326" y="2755732"/>
            <a:ext cx="2757604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Acessing</a:t>
            </a:r>
            <a:r>
              <a:rPr lang="fr-FR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Trends</a:t>
            </a:r>
            <a:endParaRPr lang="fr-FR" sz="28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 smtClean="0">
                <a:cs typeface="Segoe UI Light" panose="020B0502040204020203" pitchFamily="34" charset="0"/>
              </a:rPr>
              <a:t>Why</a:t>
            </a:r>
            <a:r>
              <a:rPr lang="fr-FR" dirty="0" smtClean="0">
                <a:cs typeface="Segoe UI Light" panose="020B0502040204020203" pitchFamily="34" charset="0"/>
              </a:rPr>
              <a:t> Adidas?</a:t>
            </a:r>
            <a:endParaRPr lang="fr-FR" sz="30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0994" y="2755732"/>
            <a:ext cx="2766077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in Charge</a:t>
            </a:r>
            <a:endParaRPr lang="fr-FR" sz="28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734" y="3401622"/>
            <a:ext cx="2840195" cy="83099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Be the first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notified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about new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ways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to use data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0994" y="3401622"/>
            <a:ext cx="2766077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Gather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data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from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competitors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, Brand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Adidasium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36367" y="3291483"/>
            <a:ext cx="2602141" cy="358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Become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a cloud</a:t>
            </a:r>
            <a:endParaRPr lang="fr-FR" sz="16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8536367" y="2922151"/>
            <a:ext cx="2181263" cy="36933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Make</a:t>
            </a:r>
            <a:r>
              <a:rPr lang="fr-FR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money</a:t>
            </a:r>
            <a:endParaRPr lang="fr-FR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099" y="1767007"/>
            <a:ext cx="8959563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Transform</a:t>
            </a:r>
            <a:r>
              <a:rPr lang="fr-FR" sz="5400" dirty="0" smtClean="0">
                <a:latin typeface="Helvetica Neue Light" charset="0"/>
                <a:ea typeface="Helvetica Neue Light" charset="0"/>
                <a:cs typeface="Helvetica Neue Light" charset="0"/>
              </a:rPr>
              <a:t> sport data to value</a:t>
            </a:r>
            <a:endParaRPr lang="fr-FR" sz="5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099" y="2780308"/>
            <a:ext cx="7213600" cy="164352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Let the user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participate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in the value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creation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of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his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data.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Making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data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transfer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private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#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IoT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#</a:t>
            </a:r>
            <a:r>
              <a:rPr lang="fr-FR" sz="28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Blockchain</a:t>
            </a:r>
            <a:r>
              <a:rPr lang="fr-FR" sz="2800" dirty="0" smtClean="0">
                <a:latin typeface="Helvetica Neue Thin" charset="0"/>
                <a:ea typeface="Helvetica Neue Thin" charset="0"/>
                <a:cs typeface="Helvetica Neue Thin" charset="0"/>
              </a:rPr>
              <a:t> #AI</a:t>
            </a:r>
            <a:endParaRPr lang="fr-FR" sz="28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9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6514" y="1513093"/>
            <a:ext cx="4151086" cy="3831818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400" dirty="0" smtClean="0">
                <a:latin typeface="Helvetica Neue Thin" charset="0"/>
                <a:ea typeface="Helvetica Neue Thin" charset="0"/>
                <a:cs typeface="Helvetica Neue Thin" charset="0"/>
              </a:rPr>
              <a:t>Data </a:t>
            </a:r>
            <a:r>
              <a:rPr lang="fr-FR" sz="5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Insecurity</a:t>
            </a:r>
            <a:endParaRPr lang="fr-FR" sz="54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>
              <a:lnSpc>
                <a:spcPct val="90000"/>
              </a:lnSpc>
            </a:pPr>
            <a:r>
              <a:rPr lang="fr-FR" sz="5400" dirty="0" smtClean="0">
                <a:solidFill>
                  <a:srgbClr val="FE1359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=</a:t>
            </a:r>
          </a:p>
          <a:p>
            <a:pPr algn="ctr">
              <a:lnSpc>
                <a:spcPct val="90000"/>
              </a:lnSpc>
            </a:pPr>
            <a:r>
              <a:rPr lang="fr-FR" sz="5400" dirty="0" smtClean="0">
                <a:solidFill>
                  <a:srgbClr val="FE1359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 Value </a:t>
            </a:r>
            <a:r>
              <a:rPr lang="fr-FR" sz="5400" dirty="0" err="1" smtClean="0">
                <a:solidFill>
                  <a:srgbClr val="FE1359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Creation</a:t>
            </a:r>
            <a:endParaRPr lang="fr-FR" sz="5400" dirty="0">
              <a:solidFill>
                <a:srgbClr val="FE1359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05" r="2005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043" r="2043"/>
          <a:stretch>
            <a:fillRect/>
          </a:stretch>
        </p:blipFill>
        <p:spPr/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24" r="2024"/>
          <a:stretch>
            <a:fillRect/>
          </a:stretch>
        </p:blipFill>
        <p:spPr/>
      </p:pic>
      <p:sp>
        <p:nvSpPr>
          <p:cNvPr id="18" name="TextBox 17"/>
          <p:cNvSpPr txBox="1"/>
          <p:nvPr/>
        </p:nvSpPr>
        <p:spPr>
          <a:xfrm>
            <a:off x="839788" y="4184335"/>
            <a:ext cx="3427412" cy="2222825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</a:br>
            <a:r>
              <a:rPr lang="fr-FR" sz="54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 smtClean="0">
                <a:cs typeface="Segoe UI Light" panose="020B0502040204020203" pitchFamily="34" charset="0"/>
              </a:rPr>
              <a:t>Why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?</a:t>
            </a:r>
            <a:endParaRPr lang="fr-FR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51" y="1362131"/>
            <a:ext cx="7259386" cy="53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Human</a:t>
            </a:r>
            <a:r>
              <a:rPr lang="fr-FR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Failure</a:t>
            </a:r>
            <a:endParaRPr lang="fr-FR" sz="24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893424" cy="701731"/>
          </a:xfrm>
        </p:spPr>
        <p:txBody>
          <a:bodyPr/>
          <a:lstStyle/>
          <a:p>
            <a:r>
              <a:rPr lang="fr-FR" dirty="0" err="1">
                <a:cs typeface="Segoe UI Light" panose="020B0502040204020203" pitchFamily="34" charset="0"/>
              </a:rPr>
              <a:t>Why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fr-FR" dirty="0" err="1" smtClean="0">
                <a:solidFill>
                  <a:schemeClr val="accent1"/>
                </a:solidFill>
                <a:cs typeface="Segoe UI Light" panose="020B0502040204020203" pitchFamily="34" charset="0"/>
              </a:rPr>
              <a:t>doesn’t</a:t>
            </a:r>
            <a:r>
              <a:rPr lang="fr-FR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 data </a:t>
            </a:r>
            <a:r>
              <a:rPr lang="fr-FR" dirty="0" err="1" smtClean="0">
                <a:solidFill>
                  <a:schemeClr val="accent1"/>
                </a:solidFill>
                <a:cs typeface="Segoe UI Light" panose="020B0502040204020203" pitchFamily="34" charset="0"/>
              </a:rPr>
              <a:t>work</a:t>
            </a:r>
            <a:r>
              <a:rPr lang="fr-FR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 </a:t>
            </a:r>
            <a:r>
              <a:rPr lang="fr-FR" dirty="0" smtClean="0">
                <a:cs typeface="Segoe UI Light" panose="020B0502040204020203" pitchFamily="34" charset="0"/>
              </a:rPr>
              <a:t>(</a:t>
            </a:r>
            <a:r>
              <a:rPr lang="fr-FR" dirty="0" err="1" smtClean="0">
                <a:cs typeface="Segoe UI Light" panose="020B0502040204020203" pitchFamily="34" charset="0"/>
              </a:rPr>
              <a:t>now</a:t>
            </a:r>
            <a:r>
              <a:rPr lang="fr-FR" dirty="0" smtClean="0">
                <a:cs typeface="Segoe UI Light" panose="020B0502040204020203" pitchFamily="34" charset="0"/>
              </a:rPr>
              <a:t>)</a:t>
            </a:r>
            <a:endParaRPr lang="fr-FR" dirty="0"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Insecure</a:t>
            </a:r>
            <a:r>
              <a:rPr lang="fr-FR" sz="24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Users</a:t>
            </a:r>
            <a:endParaRPr lang="fr-FR" sz="24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08869" y="3867934"/>
            <a:ext cx="2443344" cy="83099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400" dirty="0" err="1">
                <a:latin typeface="Helvetica Neue Thin" charset="0"/>
                <a:ea typeface="Helvetica Neue Thin" charset="0"/>
                <a:cs typeface="Helvetica Neue Thin" charset="0"/>
              </a:rPr>
              <a:t>Zero</a:t>
            </a:r>
            <a:r>
              <a:rPr lang="fr-FR" sz="2400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br>
              <a:rPr lang="fr-FR" sz="2400" dirty="0">
                <a:latin typeface="Helvetica Neue Thin" charset="0"/>
                <a:ea typeface="Helvetica Neue Thin" charset="0"/>
                <a:cs typeface="Helvetica Neue Thin" charset="0"/>
              </a:rPr>
            </a:br>
            <a:r>
              <a:rPr lang="fr-FR" sz="2400" dirty="0" err="1">
                <a:latin typeface="Helvetica Neue Thin" charset="0"/>
                <a:ea typeface="Helvetica Neue Thin" charset="0"/>
                <a:cs typeface="Helvetica Neue Thin" charset="0"/>
              </a:rPr>
              <a:t>C</a:t>
            </a:r>
            <a:r>
              <a:rPr lang="fr-FR" sz="2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ustomization</a:t>
            </a:r>
            <a:endParaRPr lang="fr-FR" sz="24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latin typeface="HelveticaNeue-UltraLight" panose="02000206000000020004" pitchFamily="5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5450" y="2806670"/>
            <a:ext cx="836423" cy="8364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9243" y="2806669"/>
            <a:ext cx="836423" cy="8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584703" y="1442578"/>
            <a:ext cx="1333331" cy="14239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76091" y="2952579"/>
            <a:ext cx="1675205" cy="17152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70879" y="3042142"/>
            <a:ext cx="1599998" cy="1537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 smtClean="0">
                <a:cs typeface="Segoe UI Light" panose="020B0502040204020203" pitchFamily="34" charset="0"/>
              </a:rPr>
              <a:t>Lifecycle</a:t>
            </a:r>
            <a:endParaRPr lang="fr-FR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19" name="Group 2341"/>
          <p:cNvGrpSpPr/>
          <p:nvPr/>
        </p:nvGrpSpPr>
        <p:grpSpPr>
          <a:xfrm>
            <a:off x="3130235" y="3476849"/>
            <a:ext cx="766916" cy="666705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0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1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2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8" name="Flecha a la derecha con bandas 7"/>
          <p:cNvSpPr/>
          <p:nvPr/>
        </p:nvSpPr>
        <p:spPr>
          <a:xfrm rot="19971855">
            <a:off x="4199269" y="2557360"/>
            <a:ext cx="1170149" cy="173480"/>
          </a:xfrm>
          <a:prstGeom prst="stripedRightArrow">
            <a:avLst>
              <a:gd name="adj1" fmla="val 5090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Flecha a la derecha con bandas 25"/>
          <p:cNvSpPr/>
          <p:nvPr/>
        </p:nvSpPr>
        <p:spPr>
          <a:xfrm rot="2116042">
            <a:off x="7164693" y="2725543"/>
            <a:ext cx="1160982" cy="179229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7" name="Group 2331"/>
          <p:cNvGrpSpPr/>
          <p:nvPr/>
        </p:nvGrpSpPr>
        <p:grpSpPr>
          <a:xfrm>
            <a:off x="6001655" y="1904868"/>
            <a:ext cx="499425" cy="499406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8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9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grpSp>
        <p:nvGrpSpPr>
          <p:cNvPr id="43" name="Group 2325"/>
          <p:cNvGrpSpPr/>
          <p:nvPr/>
        </p:nvGrpSpPr>
        <p:grpSpPr>
          <a:xfrm>
            <a:off x="8796904" y="3523250"/>
            <a:ext cx="547948" cy="58447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44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45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51" name="Oval 6"/>
          <p:cNvSpPr/>
          <p:nvPr/>
        </p:nvSpPr>
        <p:spPr>
          <a:xfrm>
            <a:off x="5451371" y="4486036"/>
            <a:ext cx="1599998" cy="15375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HelveticaNeue-UltraLight" panose="02000206000000020004" pitchFamily="50"/>
            </a:endParaRPr>
          </a:p>
        </p:txBody>
      </p:sp>
      <p:sp>
        <p:nvSpPr>
          <p:cNvPr id="55" name="Flecha a la derecha con bandas 54"/>
          <p:cNvSpPr/>
          <p:nvPr/>
        </p:nvSpPr>
        <p:spPr>
          <a:xfrm rot="12953664">
            <a:off x="4199269" y="4712006"/>
            <a:ext cx="1170149" cy="173480"/>
          </a:xfrm>
          <a:prstGeom prst="stripedRightArrow">
            <a:avLst>
              <a:gd name="adj1" fmla="val 5090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6" name="Flecha a la derecha con bandas 55"/>
          <p:cNvSpPr/>
          <p:nvPr/>
        </p:nvSpPr>
        <p:spPr>
          <a:xfrm rot="8912034">
            <a:off x="7153358" y="4510686"/>
            <a:ext cx="1170149" cy="173480"/>
          </a:xfrm>
          <a:prstGeom prst="stripedRightArrow">
            <a:avLst>
              <a:gd name="adj1" fmla="val 5090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531002" y="4728742"/>
            <a:ext cx="2118054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_tradnl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User</a:t>
            </a:r>
            <a:endParaRPr lang="es-ES_tradnl" sz="2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5521874" y="2881008"/>
            <a:ext cx="2118054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Data </a:t>
            </a:r>
            <a:r>
              <a:rPr lang="es-ES_tradnl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Scientist</a:t>
            </a:r>
            <a:endParaRPr lang="es-ES_tradnl" sz="2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 rot="20011232">
            <a:off x="4122636" y="2256276"/>
            <a:ext cx="1444571" cy="3139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1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Uploads</a:t>
            </a:r>
            <a:r>
              <a:rPr lang="es-ES_tradnl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Data</a:t>
            </a:r>
          </a:p>
        </p:txBody>
      </p:sp>
      <p:sp>
        <p:nvSpPr>
          <p:cNvPr id="62" name="CuadroTexto 61"/>
          <p:cNvSpPr txBox="1"/>
          <p:nvPr/>
        </p:nvSpPr>
        <p:spPr>
          <a:xfrm>
            <a:off x="8632162" y="4754706"/>
            <a:ext cx="2614280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Market</a:t>
            </a:r>
            <a:r>
              <a:rPr lang="es-ES_tradnl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Place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193940" y="6117055"/>
            <a:ext cx="2614280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3rd </a:t>
            </a:r>
            <a:r>
              <a:rPr lang="es-ES_tradnl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Party</a:t>
            </a:r>
            <a:r>
              <a:rPr lang="es-ES_tradnl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s-ES_tradnl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Companies</a:t>
            </a:r>
            <a:endParaRPr lang="es-ES_tradnl" sz="2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64" name="Group 848"/>
          <p:cNvGrpSpPr/>
          <p:nvPr/>
        </p:nvGrpSpPr>
        <p:grpSpPr>
          <a:xfrm>
            <a:off x="5980773" y="5048796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65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66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67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68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69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70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HelveticaNeue-UltraLight" panose="02000206000000020004" pitchFamily="50"/>
              </a:endParaRPr>
            </a:p>
          </p:txBody>
        </p:sp>
      </p:grpSp>
      <p:sp>
        <p:nvSpPr>
          <p:cNvPr id="78" name="CuadroTexto 77"/>
          <p:cNvSpPr txBox="1"/>
          <p:nvPr/>
        </p:nvSpPr>
        <p:spPr>
          <a:xfrm rot="2071030">
            <a:off x="7233647" y="2566500"/>
            <a:ext cx="1444571" cy="2862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1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Generates</a:t>
            </a:r>
            <a:r>
              <a:rPr lang="es-ES_tradnl" sz="14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s-ES_tradnl" sz="14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Value</a:t>
            </a:r>
            <a:endParaRPr lang="es-ES_tradnl" sz="16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 rot="19621139">
            <a:off x="6874642" y="4214552"/>
            <a:ext cx="1715964" cy="2585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12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Customized</a:t>
            </a:r>
            <a:r>
              <a:rPr lang="es-ES_tradnl" sz="1200" dirty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s-ES_tradnl" sz="12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Solutions</a:t>
            </a:r>
            <a:endParaRPr lang="es-ES_tradnl" sz="12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 rot="2223600">
            <a:off x="4386433" y="4535777"/>
            <a:ext cx="1141136" cy="2585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s-ES_tradnl" sz="12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Improvements</a:t>
            </a:r>
            <a:endParaRPr lang="es-ES_tradnl" sz="1200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63" grpId="0"/>
      <p:bldP spid="79" grpId="0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s-ES_tradnl" dirty="0" smtClean="0"/>
              <a:t>IT </a:t>
            </a:r>
            <a:r>
              <a:rPr lang="mr-IN" dirty="0" smtClean="0"/>
              <a:t>–</a:t>
            </a:r>
            <a:r>
              <a:rPr lang="es-ES_tradnl" dirty="0" smtClean="0"/>
              <a:t> Data </a:t>
            </a:r>
            <a:r>
              <a:rPr lang="es-ES_tradnl" dirty="0" err="1" smtClean="0"/>
              <a:t>Upload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12" y="1569227"/>
            <a:ext cx="9271706" cy="48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5413529" cy="701731"/>
          </a:xfrm>
        </p:spPr>
        <p:txBody>
          <a:bodyPr/>
          <a:lstStyle/>
          <a:p>
            <a:r>
              <a:rPr lang="es-ES_tradnl" dirty="0"/>
              <a:t>IT </a:t>
            </a:r>
            <a:r>
              <a:rPr lang="mr-IN" dirty="0"/>
              <a:t>–</a:t>
            </a:r>
            <a:r>
              <a:rPr lang="es-ES_tradnl" dirty="0"/>
              <a:t> Data </a:t>
            </a:r>
            <a:r>
              <a:rPr lang="es-ES_tradnl" dirty="0" err="1" smtClean="0"/>
              <a:t>Download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40" y="1547719"/>
            <a:ext cx="10080031" cy="49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s-ES_tradnl" dirty="0" smtClean="0"/>
              <a:t>IT </a:t>
            </a:r>
            <a:r>
              <a:rPr lang="mr-IN" dirty="0" smtClean="0"/>
              <a:t>–</a:t>
            </a:r>
            <a:r>
              <a:rPr lang="es-ES_tradnl" dirty="0" smtClean="0"/>
              <a:t> </a:t>
            </a:r>
            <a:r>
              <a:rPr lang="es-ES_tradnl" dirty="0" err="1" smtClean="0"/>
              <a:t>Market</a:t>
            </a:r>
            <a:r>
              <a:rPr lang="es-ES_tradnl" dirty="0" smtClean="0"/>
              <a:t> Place 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44" y="2678307"/>
            <a:ext cx="6252082" cy="17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1777785" y="4195224"/>
            <a:ext cx="1548000" cy="83099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People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prepare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for Marathon (data)</a:t>
            </a:r>
            <a:endParaRPr lang="fr-FR" sz="16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69749" y="2787110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77784" y="2787110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61714" y="2787110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53679" y="2787110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HelveticaNeue-UltraLight" panose="02000206000000020004" pitchFamily="5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Helvetica Neue" panose="02000403000000020004" pitchFamily="50" charset="0"/>
                  <a:cs typeface="Segoe UI" panose="020B0502040204020203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169749" y="4195224"/>
            <a:ext cx="1548000" cy="107721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Data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Scientist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predicts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the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needed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Training (value)</a:t>
            </a:r>
            <a:endParaRPr lang="fr-FR" sz="16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17920" y="4195223"/>
            <a:ext cx="2377439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Runntastic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includes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 </a:t>
            </a:r>
          </a:p>
          <a:p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 »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Training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needed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 module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 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3677" y="4195224"/>
            <a:ext cx="1548000" cy="58477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Runner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16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improves</a:t>
            </a:r>
            <a:r>
              <a:rPr lang="fr-FR" sz="1600" dirty="0" smtClean="0">
                <a:latin typeface="Helvetica Neue Thin" charset="0"/>
                <a:ea typeface="Helvetica Neue Thin" charset="0"/>
                <a:cs typeface="Helvetica Neue Thin" charset="0"/>
              </a:rPr>
              <a:t> in Marathon</a:t>
            </a:r>
            <a:endParaRPr lang="fr-FR" sz="16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2722350" y="3259393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03998" y="3259393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16597" y="3259393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cs typeface="Segoe UI Light" panose="020B0502040204020203" pitchFamily="34" charset="0"/>
              </a:rPr>
              <a:t>Use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cs typeface="Segoe UI Light" panose="020B0502040204020203" pitchFamily="34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Get</a:t>
            </a:r>
            <a:r>
              <a:rPr lang="fr-FR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user data</a:t>
            </a:r>
            <a:endParaRPr lang="fr-FR" sz="28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117229"/>
          </a:xfrm>
        </p:spPr>
        <p:txBody>
          <a:bodyPr/>
          <a:lstStyle/>
          <a:p>
            <a:r>
              <a:rPr lang="fr-FR" dirty="0">
                <a:cs typeface="Segoe UI Light" panose="020B0502040204020203" pitchFamily="34" charset="0"/>
              </a:rPr>
              <a:t>Value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fr-FR" dirty="0" err="1" smtClean="0">
                <a:solidFill>
                  <a:schemeClr val="accent1"/>
                </a:solidFill>
                <a:cs typeface="Segoe UI Light" panose="020B0502040204020203" pitchFamily="34" charset="0"/>
              </a:rPr>
              <a:t>Proposal</a:t>
            </a:r>
            <a:r>
              <a:rPr lang="fr-FR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 </a:t>
            </a:r>
            <a:r>
              <a:rPr lang="fr-FR" sz="3000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(</a:t>
            </a:r>
            <a:r>
              <a:rPr lang="fr-FR" sz="3000" dirty="0" err="1" smtClean="0">
                <a:solidFill>
                  <a:schemeClr val="accent1"/>
                </a:solidFill>
                <a:cs typeface="Segoe UI Light" panose="020B0502040204020203" pitchFamily="34" charset="0"/>
              </a:rPr>
              <a:t>Humanity</a:t>
            </a:r>
            <a:r>
              <a:rPr lang="fr-FR" sz="3000" dirty="0" smtClean="0">
                <a:solidFill>
                  <a:schemeClr val="accent1"/>
                </a:solidFill>
                <a:cs typeface="Segoe UI Light" panose="020B0502040204020203" pitchFamily="34" charset="0"/>
              </a:rPr>
              <a:t>)</a:t>
            </a:r>
            <a:endParaRPr lang="fr-FR" sz="30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Free the data</a:t>
            </a:r>
            <a:endParaRPr lang="fr-FR" sz="28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50072" y="2324845"/>
            <a:ext cx="2602141" cy="95410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Optimize</a:t>
            </a:r>
            <a:r>
              <a:rPr lang="fr-FR" sz="2800" dirty="0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800" dirty="0" err="1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</a:t>
            </a:r>
            <a:r>
              <a:rPr lang="fr-FR" sz="2800" dirty="0" err="1" smtClean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ustomization</a:t>
            </a:r>
            <a:endParaRPr lang="fr-FR" sz="28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83099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Set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incentives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for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users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to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share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their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data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79419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Give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Data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Scientists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their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needed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tools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120032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Beautiful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customized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machine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learning</a:t>
            </a:r>
            <a:r>
              <a:rPr lang="fr-FR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fr-FR" sz="20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models</a:t>
            </a:r>
            <a:endParaRPr lang="fr-FR" sz="2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90000"/>
          </a:lnSpc>
          <a:defRPr sz="2000" smtClean="0">
            <a:latin typeface="Helvetica Neue Thin" charset="0"/>
            <a:ea typeface="Helvetica Neue Thin" charset="0"/>
            <a:cs typeface="Helvetica Neue Thi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201</Words>
  <Application>Microsoft Macintosh PowerPoint</Application>
  <PresentationFormat>Panorámica</PresentationFormat>
  <Paragraphs>71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Calibri</vt:lpstr>
      <vt:lpstr>Helvetica Neue</vt:lpstr>
      <vt:lpstr>Helvetica Neue Light</vt:lpstr>
      <vt:lpstr>Helvetica Neue Thin</vt:lpstr>
      <vt:lpstr>HelveticaNeue-UltraLight</vt:lpstr>
      <vt:lpstr>Segoe UI</vt:lpstr>
      <vt:lpstr>Segoe UI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Slidor;Template;Peetch;PowerPoint</cp:keywords>
  <cp:lastModifiedBy>Dirk Hornung</cp:lastModifiedBy>
  <cp:revision>195</cp:revision>
  <cp:lastPrinted>2018-07-03T11:28:09Z</cp:lastPrinted>
  <dcterms:created xsi:type="dcterms:W3CDTF">2015-10-12T10:51:44Z</dcterms:created>
  <dcterms:modified xsi:type="dcterms:W3CDTF">2018-07-04T05:41:29Z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